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7" r:id="rId4"/>
    <p:sldId id="274" r:id="rId5"/>
    <p:sldId id="278" r:id="rId6"/>
    <p:sldId id="258" r:id="rId7"/>
    <p:sldId id="266" r:id="rId8"/>
    <p:sldId id="267" r:id="rId9"/>
    <p:sldId id="263" r:id="rId10"/>
    <p:sldId id="273" r:id="rId11"/>
    <p:sldId id="264" r:id="rId12"/>
    <p:sldId id="275" r:id="rId13"/>
    <p:sldId id="268" r:id="rId14"/>
    <p:sldId id="270" r:id="rId15"/>
    <p:sldId id="265" r:id="rId16"/>
    <p:sldId id="271" r:id="rId17"/>
    <p:sldId id="272" r:id="rId1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05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179" y="1679798"/>
            <a:ext cx="5733778" cy="56497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9117" y="19697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Skill Gap Analyzer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</a:rPr>
              <a:t>Milestone -2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284443" y="46047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400" b="1" dirty="0"/>
              <a:t>Priya </a:t>
            </a:r>
            <a:r>
              <a:rPr lang="en-IN" sz="2400" b="1" dirty="0" err="1"/>
              <a:t>Poosaala</a:t>
            </a:r>
            <a:endParaRPr lang="en-IN" sz="2400" b="1" dirty="0"/>
          </a:p>
          <a:p>
            <a:endParaRPr lang="en-IN" sz="2400" b="1" dirty="0"/>
          </a:p>
          <a:p>
            <a:r>
              <a:rPr lang="en-IN" sz="2400" b="1" dirty="0"/>
              <a:t>priyapoosaala@gmail.com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333E66-E37E-54DF-4A6D-ECC749D5680D}"/>
              </a:ext>
            </a:extLst>
          </p:cNvPr>
          <p:cNvSpPr/>
          <p:nvPr/>
        </p:nvSpPr>
        <p:spPr>
          <a:xfrm>
            <a:off x="970156" y="2902258"/>
            <a:ext cx="6262689" cy="329724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E10F3-B384-AF46-5332-ED463869C7B2}"/>
              </a:ext>
            </a:extLst>
          </p:cNvPr>
          <p:cNvSpPr txBox="1"/>
          <p:nvPr/>
        </p:nvSpPr>
        <p:spPr>
          <a:xfrm>
            <a:off x="970156" y="2991415"/>
            <a:ext cx="731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 err="1"/>
              <a:t>SkillVisualizer</a:t>
            </a:r>
            <a:endParaRPr lang="en-IN" sz="2000" b="1" dirty="0"/>
          </a:p>
          <a:p>
            <a:pPr>
              <a:buNone/>
            </a:pPr>
            <a:r>
              <a:rPr lang="en-IN" sz="2000" b="1" dirty="0"/>
              <a:t>Purpose:</a:t>
            </a:r>
            <a:r>
              <a:rPr lang="en-IN" sz="2000" dirty="0"/>
              <a:t> Visualize results</a:t>
            </a:r>
          </a:p>
          <a:p>
            <a:pPr>
              <a:buNone/>
            </a:pPr>
            <a:r>
              <a:rPr lang="en-IN" sz="2000" b="1" dirty="0"/>
              <a:t>Charts Used: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✅ Pie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Radar Chart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 err="1"/>
              <a:t>Treemap</a:t>
            </a:r>
            <a:endParaRPr lang="en-IN" sz="2000" dirty="0"/>
          </a:p>
          <a:p>
            <a:pPr>
              <a:buNone/>
            </a:pPr>
            <a:r>
              <a:rPr lang="en-IN" sz="2000" b="1" dirty="0"/>
              <a:t>Library:</a:t>
            </a:r>
            <a:r>
              <a:rPr lang="en-IN" sz="2000" dirty="0"/>
              <a:t> </a:t>
            </a:r>
            <a:r>
              <a:rPr lang="en-US" sz="2000" dirty="0"/>
              <a:t>The Python library used for generating the diagrams (charts and graphs) in your </a:t>
            </a:r>
            <a:r>
              <a:rPr lang="en-US" sz="2000" dirty="0" err="1"/>
              <a:t>Streamlit</a:t>
            </a:r>
            <a:r>
              <a:rPr lang="en-US" sz="2000" dirty="0"/>
              <a:t> application code is </a:t>
            </a:r>
            <a:r>
              <a:rPr lang="en-US" sz="2000" b="1" dirty="0" err="1"/>
              <a:t>Plotly</a:t>
            </a:r>
            <a:r>
              <a:rPr lang="en-US" sz="2000" dirty="0"/>
              <a:t> </a:t>
            </a:r>
            <a:r>
              <a:rPr lang="en-US" dirty="0" err="1"/>
              <a:t>plotly.graph_objects</a:t>
            </a:r>
            <a:endParaRPr lang="en-IN" sz="2000" dirty="0"/>
          </a:p>
        </p:txBody>
      </p:sp>
      <p:pic>
        <p:nvPicPr>
          <p:cNvPr id="6146" name="Picture 2" descr="Media Data Analysis: A Comprehensive Guide - Aim Technologies">
            <a:extLst>
              <a:ext uri="{FF2B5EF4-FFF2-40B4-BE49-F238E27FC236}">
                <a16:creationId xmlns:a16="http://schemas.microsoft.com/office/drawing/2014/main" id="{20ABDB2E-7B3F-2B87-B20E-382811C0C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848911"/>
            <a:ext cx="7020971" cy="62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157EA-641F-3757-F380-EF6752756852}"/>
              </a:ext>
            </a:extLst>
          </p:cNvPr>
          <p:cNvSpPr txBox="1"/>
          <p:nvPr/>
        </p:nvSpPr>
        <p:spPr>
          <a:xfrm>
            <a:off x="970156" y="947854"/>
            <a:ext cx="49845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Analysis</a:t>
            </a:r>
            <a:endParaRPr lang="en-IN" sz="4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97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>
            <a:extLst>
              <a:ext uri="{FF2B5EF4-FFF2-40B4-BE49-F238E27FC236}">
                <a16:creationId xmlns:a16="http://schemas.microsoft.com/office/drawing/2014/main" id="{6E29F371-CBE4-8C2A-61F9-7432E275D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4" y="1927528"/>
            <a:ext cx="733538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Visualization:</a:t>
            </a:r>
            <a:r>
              <a:rPr lang="en-US" sz="2400" dirty="0"/>
              <a:t> </a:t>
            </a:r>
            <a:r>
              <a:rPr lang="en-US" sz="2400" b="1" dirty="0"/>
              <a:t>Pie Chart</a:t>
            </a:r>
            <a:r>
              <a:rPr lang="en-US" sz="2400" dirty="0"/>
              <a:t> showing the percentage breakdown of all extracted skills by major categories (Languages, Databases, Cloud, etc.).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Radar Chart</a:t>
            </a:r>
            <a:r>
              <a:rPr lang="en-US" sz="2400" dirty="0"/>
              <a:t> used to assess the high-level balance across strategic domains.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400" b="1" dirty="0" err="1"/>
              <a:t>Treemap</a:t>
            </a:r>
            <a:r>
              <a:rPr lang="en-IN" sz="2400" dirty="0"/>
              <a:t> organized hierarchically.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IN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89F820-69E2-6A11-DF83-B823FB7CF05C}"/>
              </a:ext>
            </a:extLst>
          </p:cNvPr>
          <p:cNvSpPr txBox="1"/>
          <p:nvPr/>
        </p:nvSpPr>
        <p:spPr>
          <a:xfrm>
            <a:off x="1602988" y="671377"/>
            <a:ext cx="7867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200" b="1" dirty="0">
                <a:solidFill>
                  <a:schemeClr val="accent5">
                    <a:lumMod val="75000"/>
                  </a:schemeClr>
                </a:solidFill>
              </a:rPr>
              <a:t>Visualization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DF1C2B-C450-7C21-A48B-F1F2BF8E6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Horizontal Bar Chart of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 N Skills by Confidence Score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E20E22-EEDD-46B4-8B0C-4E6C25B7A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4" y="5238825"/>
            <a:ext cx="1265766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Horizontal Bar Chart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Top N Skills by Confidence Score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CAE56-99F9-1A4D-74EA-C1267BAE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153" y="1613564"/>
            <a:ext cx="5615354" cy="56153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200DD4-CAB2-77EF-76AA-A9064FB1C387}"/>
              </a:ext>
            </a:extLst>
          </p:cNvPr>
          <p:cNvSpPr txBox="1"/>
          <p:nvPr/>
        </p:nvSpPr>
        <p:spPr>
          <a:xfrm>
            <a:off x="1359877" y="2221974"/>
            <a:ext cx="73152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C00000"/>
                </a:solidFill>
              </a:rPr>
              <a:t>Similarity Matrix Heatmap </a:t>
            </a:r>
          </a:p>
          <a:p>
            <a:pPr>
              <a:buNone/>
            </a:pPr>
            <a:r>
              <a:rPr lang="en-US" sz="2400" dirty="0"/>
              <a:t>Finding Hidden Skill Connections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Visualization:</a:t>
            </a:r>
            <a:r>
              <a:rPr lang="en-US" sz="2400" dirty="0"/>
              <a:t> A </a:t>
            </a:r>
            <a:r>
              <a:rPr lang="en-US" sz="2400" b="1" dirty="0"/>
              <a:t>Heatmap</a:t>
            </a:r>
            <a:r>
              <a:rPr lang="en-US" sz="2400" dirty="0"/>
              <a:t> showing how closely related the top N skills are to </a:t>
            </a:r>
            <a:r>
              <a:rPr lang="en-US" sz="2400" i="1" dirty="0"/>
              <a:t>each other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Data Source:</a:t>
            </a:r>
            <a:r>
              <a:rPr lang="en-US" sz="2400" dirty="0"/>
              <a:t> This uses the </a:t>
            </a:r>
            <a:r>
              <a:rPr lang="en-US" sz="2400" b="1" dirty="0"/>
              <a:t>BERT</a:t>
            </a:r>
            <a:r>
              <a:rPr lang="en-US" sz="2400" dirty="0"/>
              <a:t> vectors.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Insight:</a:t>
            </a:r>
            <a:r>
              <a:rPr lang="en-US" sz="2400" dirty="0"/>
              <a:t> Highlights clusters of expertise. For example, dark squares show strong ties between "Machine Learning" and "Python," validating the profile's core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88E53-3A39-C5A3-CA63-5234ED8C1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15" y="1512277"/>
            <a:ext cx="4829908" cy="48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9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6B7098-99EC-72DD-DAF1-CA8861E94B3C}"/>
              </a:ext>
            </a:extLst>
          </p:cNvPr>
          <p:cNvSpPr txBox="1"/>
          <p:nvPr/>
        </p:nvSpPr>
        <p:spPr>
          <a:xfrm>
            <a:off x="2054578" y="564444"/>
            <a:ext cx="8929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</a:rPr>
              <a:t>Milestone 2 snapshots</a:t>
            </a:r>
            <a:endParaRPr lang="en-IN" sz="5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DF778-D6F7-F3E6-A0C4-DF0E79404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54" y="1770184"/>
            <a:ext cx="11254154" cy="63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26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25FD1C-A707-CFA3-C497-EE7E101F9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862" y="478081"/>
            <a:ext cx="12930554" cy="727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14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8899" y="681487"/>
            <a:ext cx="12131754" cy="641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1555897" y="2578056"/>
            <a:ext cx="2567821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432564" y="3374668"/>
            <a:ext cx="6037064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D4D18E-1FFF-ED50-160B-CBE6CE41D7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92" b="10746"/>
          <a:stretch>
            <a:fillRect/>
          </a:stretch>
        </p:blipFill>
        <p:spPr>
          <a:xfrm>
            <a:off x="1101969" y="835888"/>
            <a:ext cx="12496801" cy="62917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C1D393-FD77-9D55-9F8C-111D4A012170}"/>
              </a:ext>
            </a:extLst>
          </p:cNvPr>
          <p:cNvSpPr txBox="1"/>
          <p:nvPr/>
        </p:nvSpPr>
        <p:spPr>
          <a:xfrm>
            <a:off x="942620" y="812680"/>
            <a:ext cx="640036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Future Scope and Improvements 💡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 </a:t>
            </a:r>
            <a:r>
              <a:rPr lang="en-US" sz="2000" b="1" dirty="0"/>
              <a:t>Synonym and Context Expansion:</a:t>
            </a:r>
            <a:r>
              <a:rPr lang="en-US" sz="2000" dirty="0"/>
              <a:t> Improve skill detection accuracy using advanced semantic networks.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AI-driven Recommendations:</a:t>
            </a:r>
            <a:r>
              <a:rPr lang="en-US" sz="2000" dirty="0"/>
              <a:t> Suggest learning paths or job roles based on detected skill gaps.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b="1" dirty="0"/>
              <a:t>Dashboard Personalization:</a:t>
            </a:r>
            <a:r>
              <a:rPr lang="en-US" sz="2000" dirty="0"/>
              <a:t> Allow users to customize analytics and visualization preferences.</a:t>
            </a:r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IN" sz="2000" dirty="0"/>
          </a:p>
        </p:txBody>
      </p:sp>
      <p:sp>
        <p:nvSpPr>
          <p:cNvPr id="4" name="AutoShape 2" descr="Conclusion Vector Art, Icons, and Graphics for Free Download">
            <a:extLst>
              <a:ext uri="{FF2B5EF4-FFF2-40B4-BE49-F238E27FC236}">
                <a16:creationId xmlns:a16="http://schemas.microsoft.com/office/drawing/2014/main" id="{ADB98E2A-1B7D-41FF-F6E4-330448F6C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Conclusion Vector Art, Icons, and Graphics for Free Download">
            <a:extLst>
              <a:ext uri="{FF2B5EF4-FFF2-40B4-BE49-F238E27FC236}">
                <a16:creationId xmlns:a16="http://schemas.microsoft.com/office/drawing/2014/main" id="{C533BBCF-643D-F180-94D4-4378A8118E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6" name="Picture 6" descr="Conclusion Vector Art, Icons, and Graphics for Free Download">
            <a:extLst>
              <a:ext uri="{FF2B5EF4-FFF2-40B4-BE49-F238E27FC236}">
                <a16:creationId xmlns:a16="http://schemas.microsoft.com/office/drawing/2014/main" id="{92A13333-933B-2D1C-9D34-63F795236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31" y="604968"/>
            <a:ext cx="5721949" cy="381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E6F79D-8EB6-BDA2-CDE8-5E4ABECFFE15}"/>
              </a:ext>
            </a:extLst>
          </p:cNvPr>
          <p:cNvSpPr txBox="1"/>
          <p:nvPr/>
        </p:nvSpPr>
        <p:spPr>
          <a:xfrm>
            <a:off x="1054210" y="4862375"/>
            <a:ext cx="112411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AI Skill Gap Analyzer (Milestone 2)</a:t>
            </a:r>
            <a:r>
              <a:rPr lang="en-US" sz="2000" dirty="0"/>
              <a:t> successfully demonstrates the integration of </a:t>
            </a:r>
            <a:r>
              <a:rPr lang="en-US" sz="2000" b="1" dirty="0"/>
              <a:t>Natural Language Processing</a:t>
            </a:r>
            <a:r>
              <a:rPr lang="en-US" sz="2000" dirty="0"/>
              <a:t>, </a:t>
            </a:r>
            <a:r>
              <a:rPr lang="en-US" sz="2000" b="1" dirty="0"/>
              <a:t>Machine Learning</a:t>
            </a:r>
            <a:r>
              <a:rPr lang="en-US" sz="2000" dirty="0"/>
              <a:t>, and </a:t>
            </a:r>
            <a:r>
              <a:rPr lang="en-US" sz="2000" b="1" dirty="0"/>
              <a:t>semantic similarity</a:t>
            </a:r>
            <a:r>
              <a:rPr lang="en-US" sz="2000" dirty="0"/>
              <a:t> models for intelligent skill extraction and analysis.</a:t>
            </a:r>
            <a:br>
              <a:rPr lang="en-US" sz="2000" dirty="0"/>
            </a:br>
            <a:r>
              <a:rPr lang="en-US" sz="2000" dirty="0"/>
              <a:t>This version establishes a strong foundation for building </a:t>
            </a:r>
            <a:r>
              <a:rPr lang="en-US" sz="2000" b="1" dirty="0"/>
              <a:t>data-driven recruitment tools</a:t>
            </a:r>
            <a:r>
              <a:rPr lang="en-US" sz="2000" dirty="0"/>
              <a:t>, </a:t>
            </a:r>
            <a:r>
              <a:rPr lang="en-US" sz="2000" b="1" dirty="0"/>
              <a:t>personalized learning systems</a:t>
            </a:r>
            <a:r>
              <a:rPr lang="en-US" sz="2000" dirty="0"/>
              <a:t>, and </a:t>
            </a:r>
            <a:r>
              <a:rPr lang="en-US" sz="2000" b="1" dirty="0"/>
              <a:t>workforce planning solutions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The project’s modular design, interactive visualizations, and customizable features ensure that it is not only functional today but also </a:t>
            </a:r>
            <a:r>
              <a:rPr lang="en-US" sz="2000" b="1" dirty="0"/>
              <a:t>future-ready</a:t>
            </a:r>
            <a:r>
              <a:rPr lang="en-US" sz="2000" dirty="0"/>
              <a:t> for enhancements and real-world deployment.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26238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EE8D85-6336-AFBA-23B0-7A2B2B6A7B1D}"/>
              </a:ext>
            </a:extLst>
          </p:cNvPr>
          <p:cNvSpPr txBox="1"/>
          <p:nvPr/>
        </p:nvSpPr>
        <p:spPr>
          <a:xfrm>
            <a:off x="1162756" y="1769153"/>
            <a:ext cx="9674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5">
                    <a:lumMod val="75000"/>
                  </a:schemeClr>
                </a:solidFill>
              </a:rPr>
              <a:t>Thank You</a:t>
            </a:r>
            <a:endParaRPr lang="en-IN" sz="7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DBBD-2845-083D-8D89-E4A199C8D006}"/>
              </a:ext>
            </a:extLst>
          </p:cNvPr>
          <p:cNvSpPr txBox="1"/>
          <p:nvPr/>
        </p:nvSpPr>
        <p:spPr>
          <a:xfrm>
            <a:off x="1286933" y="3867879"/>
            <a:ext cx="6513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Priya </a:t>
            </a:r>
            <a:r>
              <a:rPr lang="en-US" sz="3200" dirty="0" err="1"/>
              <a:t>Poosaala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98A66D-6579-6738-CC87-C4543A0D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956" y="1920895"/>
            <a:ext cx="6911792" cy="389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2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787" y="158143"/>
            <a:ext cx="5152988" cy="7729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450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4" name="Text 1"/>
          <p:cNvSpPr/>
          <p:nvPr/>
        </p:nvSpPr>
        <p:spPr>
          <a:xfrm>
            <a:off x="793790" y="371629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06716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407093" y="268450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6020394" y="360717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407093" y="4206716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7605" y="1027440"/>
            <a:ext cx="7781497" cy="122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850"/>
              </a:lnSpc>
            </a:pPr>
            <a:r>
              <a:rPr lang="en-IN" sz="6000" b="1" dirty="0"/>
              <a:t>Project milestone Overview</a:t>
            </a:r>
            <a:endParaRPr lang="en-US" sz="5850" b="1" dirty="0"/>
          </a:p>
        </p:txBody>
      </p:sp>
      <p:sp>
        <p:nvSpPr>
          <p:cNvPr id="10" name="Text 7"/>
          <p:cNvSpPr/>
          <p:nvPr/>
        </p:nvSpPr>
        <p:spPr>
          <a:xfrm>
            <a:off x="6020395" y="371629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=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20395" y="4206716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2161E59-7374-4F2C-E773-4E922D108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605" y="2182575"/>
            <a:ext cx="674465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AI Skill Gap Analyzer</a:t>
            </a:r>
            <a:r>
              <a:rPr lang="en-US" sz="2400" dirty="0"/>
              <a:t> is a web-based system that automates the </a:t>
            </a:r>
            <a:r>
              <a:rPr lang="en-US" sz="2400" b="1" dirty="0"/>
              <a:t>extraction, analysis, and visualization</a:t>
            </a:r>
            <a:r>
              <a:rPr lang="en-US" sz="2400" dirty="0"/>
              <a:t> of both technical and soft skills from resumes and job descriptions.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It uses advanced </a:t>
            </a:r>
            <a:r>
              <a:rPr lang="en-US" sz="2400" b="1" dirty="0"/>
              <a:t>Natural Language Processing (NLP)</a:t>
            </a:r>
            <a:r>
              <a:rPr lang="en-US" sz="2400" dirty="0"/>
              <a:t> and </a:t>
            </a:r>
            <a:r>
              <a:rPr lang="en-US" sz="2400" b="1" dirty="0"/>
              <a:t>Machine Learning (ML)</a:t>
            </a:r>
            <a:r>
              <a:rPr lang="en-US" sz="2400" dirty="0"/>
              <a:t> models like </a:t>
            </a:r>
            <a:r>
              <a:rPr lang="en-US" sz="2400" b="1" dirty="0" err="1"/>
              <a:t>spaCy</a:t>
            </a:r>
            <a:r>
              <a:rPr lang="en-US" sz="2400" b="1" dirty="0"/>
              <a:t> pipelines</a:t>
            </a:r>
            <a:r>
              <a:rPr lang="en-US" sz="2400" dirty="0"/>
              <a:t>, </a:t>
            </a:r>
            <a:r>
              <a:rPr lang="en-US" sz="2400" b="1" dirty="0"/>
              <a:t>custom NER</a:t>
            </a:r>
            <a:r>
              <a:rPr lang="en-US" sz="2400" dirty="0"/>
              <a:t>, and </a:t>
            </a:r>
            <a:r>
              <a:rPr lang="en-US" sz="2400" b="1" dirty="0"/>
              <a:t>Sentence-BERT embeddings</a:t>
            </a:r>
            <a:r>
              <a:rPr lang="en-US" sz="2400" dirty="0"/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It helps recruiters and learners identify </a:t>
            </a:r>
            <a:r>
              <a:rPr lang="en-US" sz="2400" b="1" dirty="0"/>
              <a:t>skill gaps</a:t>
            </a:r>
            <a:r>
              <a:rPr lang="en-US" sz="2400" dirty="0"/>
              <a:t>, analyze </a:t>
            </a:r>
            <a:r>
              <a:rPr lang="en-US" sz="2400" b="1" dirty="0"/>
              <a:t>skill trends</a:t>
            </a:r>
            <a:r>
              <a:rPr lang="en-US" sz="2400" dirty="0"/>
              <a:t>, and support </a:t>
            </a:r>
            <a:r>
              <a:rPr lang="en-US" sz="2400" b="1" dirty="0"/>
              <a:t>data-driven hiring and training decisions</a:t>
            </a:r>
            <a:r>
              <a:rPr lang="en-US" sz="2400" dirty="0"/>
              <a:t> through an </a:t>
            </a:r>
            <a:r>
              <a:rPr lang="en-US" sz="2400" b="1" dirty="0"/>
              <a:t>interactive </a:t>
            </a:r>
            <a:r>
              <a:rPr lang="en-US" sz="2400" b="1" dirty="0" err="1"/>
              <a:t>Streamlit</a:t>
            </a:r>
            <a:r>
              <a:rPr lang="en-US" sz="2400" b="1" dirty="0"/>
              <a:t> interface</a:t>
            </a:r>
            <a:r>
              <a:rPr lang="en-US" sz="2400" dirty="0"/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7ADF29-B616-241F-E95B-E870C940E05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33046" y="2230849"/>
            <a:ext cx="1418492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Automate skill extraction from resumes or job descriptions.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 multiple extraction techniques: POS, context-based, NER, and noun chunking.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Perform semantic skill similarity using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BERT embeddings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Allow users to train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 NER models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interactive skill visualizations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(Pie, Bar, Radar,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Treemap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Sunburst).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Export reports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CSV, JSON, or text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Offer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real-time interactive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Streamlit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1F36F-9C32-B20F-85FA-9AB1BAE54E56}"/>
              </a:ext>
            </a:extLst>
          </p:cNvPr>
          <p:cNvSpPr txBox="1"/>
          <p:nvPr/>
        </p:nvSpPr>
        <p:spPr>
          <a:xfrm>
            <a:off x="633046" y="96419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2">
                    <a:lumMod val="75000"/>
                  </a:schemeClr>
                </a:solidFill>
              </a:rPr>
              <a:t>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150488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2BE7D-3F5B-DEB3-3EAA-5B4CE718A8A7}"/>
              </a:ext>
            </a:extLst>
          </p:cNvPr>
          <p:cNvSpPr txBox="1"/>
          <p:nvPr/>
        </p:nvSpPr>
        <p:spPr>
          <a:xfrm>
            <a:off x="1066800" y="784940"/>
            <a:ext cx="10679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Project Architecture Overview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DB64C96-36B0-29D4-BC00-39B0B882A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130456"/>
            <a:ext cx="118384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Flow: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 (Text/PDF) →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Layer 1: Robust Extraction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Layer 2: Semantic Analysis (BERT)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Output: Data &amp; Visuals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D0E932-81D9-23A8-6726-0B46BF98C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299" t="34032" r="2751" b="32685"/>
          <a:stretch>
            <a:fillRect/>
          </a:stretch>
        </p:blipFill>
        <p:spPr>
          <a:xfrm>
            <a:off x="1946030" y="1430594"/>
            <a:ext cx="8569570" cy="28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4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3D3378-6EB1-B02C-22C6-DC5BCD064FA3}"/>
              </a:ext>
            </a:extLst>
          </p:cNvPr>
          <p:cNvSpPr txBox="1"/>
          <p:nvPr/>
        </p:nvSpPr>
        <p:spPr>
          <a:xfrm>
            <a:off x="879231" y="1329422"/>
            <a:ext cx="7315200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400" b="1" dirty="0"/>
              <a:t>Workflow in Action</a:t>
            </a:r>
          </a:p>
          <a:p>
            <a:pPr>
              <a:buNone/>
            </a:pPr>
            <a:r>
              <a:rPr lang="en-US" sz="2400" dirty="0"/>
              <a:t>The web app guides users through a structured workflow: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Skill Extraction:</a:t>
            </a:r>
            <a:r>
              <a:rPr lang="en-US" sz="2400" dirty="0"/>
              <a:t> Detects skills using multiple linguistic and contextual methods.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Skill Embedding:</a:t>
            </a:r>
            <a:r>
              <a:rPr lang="en-US" sz="2400" dirty="0"/>
              <a:t> Generates BERT-based vectors for skill similarity.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Custom NER Training:</a:t>
            </a:r>
            <a:r>
              <a:rPr lang="en-US" sz="2400" dirty="0"/>
              <a:t> Users can annotate and train personalized NER models.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Annotation Module:</a:t>
            </a:r>
            <a:r>
              <a:rPr lang="en-US" sz="2400" dirty="0"/>
              <a:t> Build and export labeled data for training.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Visualization Dashboard:</a:t>
            </a:r>
            <a:r>
              <a:rPr lang="en-US" sz="2400" dirty="0"/>
              <a:t> Explore insights with charts and tables.</a:t>
            </a:r>
          </a:p>
          <a:p>
            <a:pPr>
              <a:buFont typeface="+mj-lt"/>
              <a:buAutoNum type="arabicPeriod"/>
            </a:pPr>
            <a:r>
              <a:rPr lang="en-US" sz="2400" b="1" dirty="0"/>
              <a:t>Result Export:</a:t>
            </a:r>
            <a:r>
              <a:rPr lang="en-US" sz="2400" dirty="0"/>
              <a:t> Download structured reports in various formats.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2BEDF-0FBE-A7A9-3FE7-F804D7FC84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66"/>
          <a:stretch>
            <a:fillRect/>
          </a:stretch>
        </p:blipFill>
        <p:spPr>
          <a:xfrm>
            <a:off x="10187354" y="2297722"/>
            <a:ext cx="3294183" cy="43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2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15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90684" y="2454059"/>
            <a:ext cx="7556421" cy="3713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N" sz="2400" dirty="0"/>
              <a:t>The project is structured into modular components:</a:t>
            </a:r>
          </a:p>
          <a:p>
            <a:r>
              <a:rPr lang="en-IN" sz="2400" dirty="0"/>
              <a:t>• </a:t>
            </a:r>
            <a:r>
              <a:rPr lang="en-IN" sz="2400" dirty="0" err="1"/>
              <a:t>SkillDatabase</a:t>
            </a:r>
            <a:r>
              <a:rPr lang="en-IN" sz="2400" dirty="0"/>
              <a:t> – Manages categories and patterns.</a:t>
            </a:r>
          </a:p>
          <a:p>
            <a:r>
              <a:rPr lang="en-IN" sz="2400" dirty="0"/>
              <a:t>• </a:t>
            </a:r>
            <a:r>
              <a:rPr lang="en-IN" sz="2400" dirty="0" err="1"/>
              <a:t>TextPreprocessor</a:t>
            </a:r>
            <a:r>
              <a:rPr lang="en-IN" sz="2400" dirty="0"/>
              <a:t> – Cleans and tokenizes data.</a:t>
            </a:r>
          </a:p>
          <a:p>
            <a:r>
              <a:rPr lang="en-IN" sz="2400" dirty="0"/>
              <a:t>• </a:t>
            </a:r>
            <a:r>
              <a:rPr lang="en-IN" sz="2400" dirty="0" err="1"/>
              <a:t>SkillExtractor</a:t>
            </a:r>
            <a:r>
              <a:rPr lang="en-IN" sz="2400" dirty="0"/>
              <a:t> – Detects and scores skills.</a:t>
            </a:r>
          </a:p>
          <a:p>
            <a:r>
              <a:rPr lang="en-IN" sz="2400" dirty="0"/>
              <a:t>• </a:t>
            </a:r>
            <a:r>
              <a:rPr lang="en-IN" sz="2400" dirty="0" err="1"/>
              <a:t>SentenceBERTEmbedder</a:t>
            </a:r>
            <a:r>
              <a:rPr lang="en-IN" sz="2400" dirty="0"/>
              <a:t> – Computes semantic similarity.</a:t>
            </a:r>
          </a:p>
          <a:p>
            <a:r>
              <a:rPr lang="en-IN" sz="2400" dirty="0"/>
              <a:t>• </a:t>
            </a:r>
            <a:r>
              <a:rPr lang="en-IN" sz="2400" dirty="0" err="1"/>
              <a:t>CustomNERTrainer</a:t>
            </a:r>
            <a:r>
              <a:rPr lang="en-IN" sz="2400" dirty="0"/>
              <a:t> – Trains and tests skill models.</a:t>
            </a:r>
          </a:p>
          <a:p>
            <a:r>
              <a:rPr lang="en-IN" sz="2400" dirty="0"/>
              <a:t>• </a:t>
            </a:r>
            <a:r>
              <a:rPr lang="en-IN" sz="2400" dirty="0" err="1"/>
              <a:t>AnnotationInterface</a:t>
            </a:r>
            <a:r>
              <a:rPr lang="en-IN" sz="2400" dirty="0"/>
              <a:t> – Handles annotation workflows.</a:t>
            </a:r>
          </a:p>
          <a:p>
            <a:r>
              <a:rPr lang="en-IN" sz="2400" dirty="0"/>
              <a:t>• </a:t>
            </a:r>
            <a:r>
              <a:rPr lang="en-IN" sz="2400" dirty="0" err="1"/>
              <a:t>SkillVisualizer</a:t>
            </a:r>
            <a:r>
              <a:rPr lang="en-IN" sz="2400" dirty="0"/>
              <a:t> – Generates interactive graphs.</a:t>
            </a:r>
          </a:p>
          <a:p>
            <a:r>
              <a:rPr lang="en-IN" sz="2400" dirty="0"/>
              <a:t>• Main </a:t>
            </a:r>
            <a:r>
              <a:rPr lang="en-IN" sz="2400" dirty="0" err="1"/>
              <a:t>Streamlit</a:t>
            </a:r>
            <a:r>
              <a:rPr lang="en-IN" sz="2400" dirty="0"/>
              <a:t> App – Controls navigation and state.</a:t>
            </a:r>
          </a:p>
          <a:p>
            <a:pPr>
              <a:lnSpc>
                <a:spcPts val="5550"/>
              </a:lnSpc>
            </a:pPr>
            <a:endParaRPr lang="en-US" sz="2400" b="1" dirty="0"/>
          </a:p>
        </p:txBody>
      </p:sp>
      <p:sp>
        <p:nvSpPr>
          <p:cNvPr id="4" name="Text 1"/>
          <p:cNvSpPr/>
          <p:nvPr/>
        </p:nvSpPr>
        <p:spPr>
          <a:xfrm>
            <a:off x="793790" y="2772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53514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772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09151" y="2967828"/>
            <a:ext cx="6071874" cy="26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3790" y="635305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14380-917E-D26C-F8FC-3AC80067E68B}"/>
              </a:ext>
            </a:extLst>
          </p:cNvPr>
          <p:cNvSpPr txBox="1"/>
          <p:nvPr/>
        </p:nvSpPr>
        <p:spPr>
          <a:xfrm>
            <a:off x="1035011" y="787836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Behind the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B94727-F0C4-4700-3DEE-7FACAD782FE3}"/>
              </a:ext>
            </a:extLst>
          </p:cNvPr>
          <p:cNvSpPr txBox="1"/>
          <p:nvPr/>
        </p:nvSpPr>
        <p:spPr>
          <a:xfrm>
            <a:off x="1309266" y="752037"/>
            <a:ext cx="113460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Semantic Analysis with BERT 💡</a:t>
            </a:r>
            <a:endParaRPr lang="en-IN" sz="6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4DA643-82C8-BA4F-8F1F-6422DBB82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664" y="2520588"/>
            <a:ext cx="861974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Challenge: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Rule-based systems cannot grasp the relationship between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Keras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" (a framework) and "Deep Learning" (a concept).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Solution: Sentence-BERT: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We map every skill to a high-dimensional vector space.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Mechanism: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SBERT ensures that skills with similar meanings, like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Kubernetes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K8s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are placed close together. This allows us to search for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related concepts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not just exact words.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Visual: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visual representation of vector embeddings or a graphic of two related words connected by a high similarity score.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6D7EC-CA7F-BBFB-A1B0-15CA7D254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85" y="2262554"/>
            <a:ext cx="4525108" cy="45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9A42E-C1EF-2DE2-B881-21240987B995}"/>
              </a:ext>
            </a:extLst>
          </p:cNvPr>
          <p:cNvSpPr txBox="1"/>
          <p:nvPr/>
        </p:nvSpPr>
        <p:spPr>
          <a:xfrm>
            <a:off x="1095022" y="1040178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>
                <a:solidFill>
                  <a:schemeClr val="accent6">
                    <a:lumMod val="75000"/>
                  </a:schemeClr>
                </a:solidFill>
              </a:rPr>
              <a:t>Practical BERT Features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FDB47A-0357-2F1F-3D13-DC3DE6447770}"/>
              </a:ext>
            </a:extLst>
          </p:cNvPr>
          <p:cNvSpPr txBox="1"/>
          <p:nvPr/>
        </p:nvSpPr>
        <p:spPr>
          <a:xfrm>
            <a:off x="1095022" y="2308302"/>
            <a:ext cx="73152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Demonstrating Semantic Relationships </a:t>
            </a:r>
          </a:p>
          <a:p>
            <a:r>
              <a:rPr lang="en-US" sz="2400" b="1" dirty="0"/>
              <a:t>Skill Similarity Comparator:</a:t>
            </a:r>
            <a:r>
              <a:rPr lang="en-US" sz="2400" dirty="0"/>
              <a:t> The user can pick any two skills from the extracted list and get their </a:t>
            </a:r>
            <a:r>
              <a:rPr lang="en-US" sz="2400" b="1" dirty="0"/>
              <a:t>Cosine Similarity</a:t>
            </a:r>
            <a:r>
              <a:rPr lang="en-US" sz="2400" dirty="0"/>
              <a:t> score instantly (e.g., "PostgreSQL" vs. "MongoDB" = 0.65).</a:t>
            </a:r>
          </a:p>
          <a:p>
            <a:r>
              <a:rPr lang="en-US" sz="2400" b="1" dirty="0"/>
              <a:t>"Find Similar Skills":</a:t>
            </a:r>
            <a:r>
              <a:rPr lang="en-US" sz="2400" dirty="0"/>
              <a:t> Used for cross-reference, suggesting skills (e.g., if a resume mentions </a:t>
            </a:r>
            <a:r>
              <a:rPr lang="en-US" sz="2400" b="1" dirty="0"/>
              <a:t>Python</a:t>
            </a:r>
            <a:r>
              <a:rPr lang="en-US" sz="2400" dirty="0"/>
              <a:t>, the tool can suggest related skills like </a:t>
            </a:r>
            <a:r>
              <a:rPr lang="en-US" sz="2400" i="1" dirty="0"/>
              <a:t>NumPy</a:t>
            </a:r>
            <a:r>
              <a:rPr lang="en-US" sz="2400" dirty="0"/>
              <a:t> or </a:t>
            </a:r>
            <a:r>
              <a:rPr lang="en-US" sz="2400" i="1" dirty="0"/>
              <a:t>Pandas</a:t>
            </a:r>
            <a:r>
              <a:rPr lang="en-US" sz="2400" dirty="0"/>
              <a:t>).</a:t>
            </a:r>
          </a:p>
          <a:p>
            <a:r>
              <a:rPr lang="en-US" sz="2400" b="1" dirty="0"/>
              <a:t>Skill Matrix Heatmap:</a:t>
            </a:r>
            <a:r>
              <a:rPr lang="en-US" sz="2400" dirty="0"/>
              <a:t> We generate a matrix showing how strongly every top skill is semantically related to every other skill in the profile. </a:t>
            </a:r>
            <a:r>
              <a:rPr lang="en-US" sz="2400" b="1" dirty="0"/>
              <a:t>Visual:</a:t>
            </a:r>
            <a:r>
              <a:rPr lang="en-US" sz="2400" dirty="0"/>
              <a:t> A screenshot or output of the Similarity Heatmap from the app.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A5A077-8BC0-F7C5-C6B5-EB0E97BB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85" y="2262554"/>
            <a:ext cx="4525108" cy="452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99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8224" y="1647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8224" y="2138124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9356" y="2429648"/>
            <a:ext cx="7827355" cy="3338973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35474" y="2575538"/>
            <a:ext cx="29279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b="1" dirty="0"/>
          </a:p>
        </p:txBody>
      </p:sp>
      <p:sp>
        <p:nvSpPr>
          <p:cNvPr id="11" name="Text 8"/>
          <p:cNvSpPr/>
          <p:nvPr/>
        </p:nvSpPr>
        <p:spPr>
          <a:xfrm>
            <a:off x="935474" y="3075758"/>
            <a:ext cx="7280398" cy="2099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 dirty="0">
                <a:solidFill>
                  <a:srgbClr val="FF0000"/>
                </a:solidFill>
              </a:rPr>
              <a:t>The Interactive Dashboard Experience </a:t>
            </a:r>
          </a:p>
          <a:p>
            <a:r>
              <a:rPr lang="en-US" sz="2000" dirty="0"/>
              <a:t>The entire project is packaged in a user-friendly </a:t>
            </a:r>
            <a:r>
              <a:rPr lang="en-US" sz="2000" dirty="0" err="1"/>
              <a:t>Streamlit</a:t>
            </a:r>
            <a:r>
              <a:rPr lang="en-US" sz="2000" dirty="0"/>
              <a:t> web app.</a:t>
            </a:r>
          </a:p>
          <a:p>
            <a:r>
              <a:rPr lang="en-US" sz="2000" b="1" dirty="0"/>
              <a:t>Input Handling:</a:t>
            </a:r>
            <a:r>
              <a:rPr lang="en-US" sz="2000" dirty="0"/>
              <a:t> Supports </a:t>
            </a:r>
            <a:r>
              <a:rPr lang="en-US" sz="2000" b="1" dirty="0"/>
              <a:t>Text Pasting</a:t>
            </a:r>
            <a:r>
              <a:rPr lang="en-US" sz="2000" dirty="0"/>
              <a:t> and </a:t>
            </a:r>
            <a:r>
              <a:rPr lang="en-US" sz="2000" b="1" dirty="0"/>
              <a:t>File Upload</a:t>
            </a:r>
            <a:r>
              <a:rPr lang="en-US" sz="2000" dirty="0"/>
              <a:t> </a:t>
            </a:r>
          </a:p>
          <a:p>
            <a:r>
              <a:rPr lang="en-US" sz="2000" dirty="0"/>
              <a:t> </a:t>
            </a:r>
            <a:r>
              <a:rPr lang="en-US" sz="2000" b="1" dirty="0"/>
              <a:t>Navigation:</a:t>
            </a:r>
            <a:r>
              <a:rPr lang="en-US" sz="2000" dirty="0"/>
              <a:t> The use of tabs cleanly separates the workflow: </a:t>
            </a:r>
            <a:r>
              <a:rPr lang="en-US" sz="2000" b="1" dirty="0"/>
              <a:t>Extraction</a:t>
            </a:r>
            <a:r>
              <a:rPr lang="en-US" sz="2000" dirty="0"/>
              <a:t>, </a:t>
            </a:r>
            <a:r>
              <a:rPr lang="en-US" sz="2000" b="1" dirty="0"/>
              <a:t>BERT Embeddings</a:t>
            </a:r>
            <a:r>
              <a:rPr lang="en-US" sz="2000" dirty="0"/>
              <a:t>, </a:t>
            </a:r>
            <a:r>
              <a:rPr lang="en-US" sz="2000" b="1" dirty="0"/>
              <a:t>Training</a:t>
            </a:r>
            <a:r>
              <a:rPr lang="en-US" sz="2000" dirty="0"/>
              <a:t>, and </a:t>
            </a:r>
            <a:r>
              <a:rPr lang="en-US" sz="2000" b="1" dirty="0"/>
              <a:t>Visualizations</a:t>
            </a:r>
            <a:r>
              <a:rPr lang="en-US" sz="2000" dirty="0"/>
              <a:t>. </a:t>
            </a:r>
            <a:r>
              <a:rPr lang="en-US" sz="2000" b="1" dirty="0"/>
              <a:t>Visual:</a:t>
            </a:r>
            <a:r>
              <a:rPr lang="en-US" sz="2000" dirty="0"/>
              <a:t> A full-page screenshot of the main "Extract Skills" tab.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1AF31-6E3C-95AA-1EE2-FFC88D214D91}"/>
              </a:ext>
            </a:extLst>
          </p:cNvPr>
          <p:cNvSpPr txBox="1"/>
          <p:nvPr/>
        </p:nvSpPr>
        <p:spPr>
          <a:xfrm>
            <a:off x="900672" y="146942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The App Interface (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</a:rPr>
              <a:t>Streamlit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) 🖥️</a:t>
            </a:r>
            <a:endParaRPr lang="en-IN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962</Words>
  <Application>Microsoft Office PowerPoint</Application>
  <PresentationFormat>Custom</PresentationFormat>
  <Paragraphs>89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PRIYA POOSAALA</dc:creator>
  <cp:lastModifiedBy>PRIYA POOSAALA</cp:lastModifiedBy>
  <cp:revision>144</cp:revision>
  <dcterms:created xsi:type="dcterms:W3CDTF">2025-09-29T06:54:46Z</dcterms:created>
  <dcterms:modified xsi:type="dcterms:W3CDTF">2025-10-16T15:03:50Z</dcterms:modified>
</cp:coreProperties>
</file>